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  <p:embeddedFont>
      <p:font typeface="Heebo Light"/>
      <p:regular r:id="rId22"/>
    </p:embeddedFont>
    <p:embeddedFont>
      <p:font typeface="Heebo Light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Relationship Id="rId22" Type="http://schemas.openxmlformats.org/officeDocument/2006/relationships/font" Target="fonts/font5.fntdata"/><Relationship Id="rId2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2" Type="http://schemas.openxmlformats.org/officeDocument/2006/relationships/image" Target="../media/image-1012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euro.neuroheart.ai/" TargetMode="External"/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4" Type="http://schemas.openxmlformats.org/officeDocument/2006/relationships/image" Target="../media/image-11-3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image" Target="../media/image-9-10.sv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slideLayout" Target="../slideLayouts/slideLayout10.xml"/><Relationship Id="rId1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Neuroheart AI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AI-powered mental wellness platform transforming workplace wellbeing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9963" y="518517"/>
            <a:ext cx="4714637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Meet the Innovator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59963" y="1560314"/>
            <a:ext cx="504813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963" y="2074069"/>
            <a:ext cx="5048131" cy="61298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175772" y="1579126"/>
            <a:ext cx="2828687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Sreekanth Gopi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175772" y="2121218"/>
            <a:ext cx="7802166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Founder &amp; Developer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175772" y="2592586"/>
            <a:ext cx="7802166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prompt engineer in Research at a leading investment bank in the USA, Sreekanth's groundbreaking contributions to AI in mindfulness, music, and education have earned international recognition.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175772" y="3709749"/>
            <a:ext cx="7802166" cy="1207532"/>
          </a:xfrm>
          <a:prstGeom prst="roundRect">
            <a:avLst>
              <a:gd name="adj" fmla="val 9087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912" y="3709749"/>
            <a:ext cx="91440" cy="120753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455688" y="3921085"/>
            <a:ext cx="3591163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Top 30 Global Trailblazers 2025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6455688" y="4404241"/>
            <a:ext cx="731091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Featured on Times Square billboards in New York</a:t>
            </a:r>
            <a:endParaRPr lang="en-US" sz="1450" dirty="0"/>
          </a:p>
        </p:txBody>
      </p:sp>
      <p:sp>
        <p:nvSpPr>
          <p:cNvPr id="12" name="Shape 8"/>
          <p:cNvSpPr/>
          <p:nvPr/>
        </p:nvSpPr>
        <p:spPr>
          <a:xfrm>
            <a:off x="6175772" y="5105757"/>
            <a:ext cx="7802166" cy="1207532"/>
          </a:xfrm>
          <a:prstGeom prst="roundRect">
            <a:avLst>
              <a:gd name="adj" fmla="val 9087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12" y="5105757"/>
            <a:ext cx="91440" cy="120753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455688" y="5317093"/>
            <a:ext cx="4253984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Top Prompt Engineer &amp; AI Innovator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6455688" y="5800249"/>
            <a:ext cx="731091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International Association of Top Professionals, Las Vegas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5206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Transform Your Workplace Wellness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0978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Join forward-thinking organizations investing in AI-powered mental wellness. Give your employees the tools they need to move from stress and burnout to clarity, balance, and peak performance.</a:t>
            </a:r>
            <a:endParaRPr lang="en-US" sz="1750" dirty="0"/>
          </a:p>
        </p:txBody>
      </p:sp>
      <p:pic>
        <p:nvPicPr>
          <p:cNvPr id="5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5353645"/>
            <a:ext cx="3051691" cy="623768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828" y="5353645"/>
            <a:ext cx="2223254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967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Workplace Mental Health Crisis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28124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74%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3933349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of Fortune 500 employees report stress as their primary concern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328124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27%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4856321" y="3933349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experience symptoms of anxiety affecting their work and personal life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481280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Traditional mindfulness apps fall short because they rely on static, pre-recorded content that cannot adapt to your employees' real-time mental and emotional states. The result? Limited engagement and minimal long-term impact on workplace wellness.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7142"/>
            <a:ext cx="124734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Two Mental States That Define Performance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59549"/>
            <a:ext cx="6407944" cy="3272790"/>
          </a:xfrm>
          <a:prstGeom prst="roundRect">
            <a:avLst>
              <a:gd name="adj" fmla="val 2911"/>
            </a:avLst>
          </a:prstGeom>
          <a:solidFill>
            <a:srgbClr val="282824"/>
          </a:solidFill>
          <a:ln w="7620">
            <a:solidFill>
              <a:srgbClr val="41413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2939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Breakdown State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784402"/>
            <a:ext cx="59390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Triggered by shock, stress, or trauma, this state creates a downward spiral. Negative emotions intensify while cognitive performance—thinking, memory, attention, and reasoning—declines progressively.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028224" y="5372100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vicious cycle: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Stress fuels emotional and mental fatigue, gradually deepening into burnout or depression.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059549"/>
            <a:ext cx="6408063" cy="3272790"/>
          </a:xfrm>
          <a:prstGeom prst="roundRect">
            <a:avLst>
              <a:gd name="adj" fmla="val 2911"/>
            </a:avLst>
          </a:prstGeom>
          <a:solidFill>
            <a:srgbClr val="DED8CD"/>
          </a:solidFill>
          <a:ln w="7620">
            <a:solidFill>
              <a:srgbClr val="C4BEB3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62982" y="32939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Breakthrough State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62982" y="3784402"/>
            <a:ext cx="59391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mental condition of renewal and balance where emotional tension releases, clarity returns, and inner coherence strengthens over time.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662982" y="5009198"/>
            <a:ext cx="59391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virtuous cycle: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Calm fuels clarity, clarity fuels action, and action reinforces emotional stability and sustainable growth.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80148"/>
            <a:ext cx="7556421" cy="5869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Moving from breakdown to breakthrough is the key to reducing workplace stress</a:t>
            </a:r>
            <a:endParaRPr lang="en-US" sz="6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911310"/>
            <a:ext cx="3048000" cy="18838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21931"/>
            <a:ext cx="304800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Auto-Script from AI Response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793790" y="4866680"/>
            <a:ext cx="30480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most recent AI-generated message is automatically used as the input script for video generation.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1911310"/>
            <a:ext cx="3048119" cy="188380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125278" y="4021931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Seamless TTS Conversion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4125278" y="4866680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ElevenLabs converts the script into lifelike speech before initiating video rendering.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1911310"/>
            <a:ext cx="3048119" cy="188380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56884" y="40219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Dynamic Guidance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456884" y="4512350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Neuroheart APP generates a customized meditation based on chat history and HRV analysis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1911310"/>
            <a:ext cx="3048119" cy="188380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788491" y="4021931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Instant Playback &amp; Hosting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10788491" y="4866680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Meditation playlist shows audio history.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802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6512" y="2905006"/>
            <a:ext cx="6311027" cy="595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Introducing Neuroheart AI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6512" y="3785711"/>
            <a:ext cx="13297376" cy="609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Neuroheart AI is a revolutionary platform that guides users into breakthrough high-performance states through a GPT-5 powered mindfulness chatbot. Unlike static apps, our technology responds dynamically to each individual's unique mental and emotional needs in real time.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66512" y="4609028"/>
            <a:ext cx="190381" cy="238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12" y="4909661"/>
            <a:ext cx="6553438" cy="22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6512" y="5050512"/>
            <a:ext cx="3305056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AI-Powered Voice Guidance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666512" y="5462111"/>
            <a:ext cx="6553438" cy="609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Generates personalized mindfulness sessions with background music on the fly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7410331" y="4609028"/>
            <a:ext cx="190381" cy="238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4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331" y="4928711"/>
            <a:ext cx="6553557" cy="228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10331" y="5050512"/>
            <a:ext cx="2636282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Memory Backtracking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7410331" y="5462111"/>
            <a:ext cx="6553557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Helps identify key stressors through contemplative practice</a:t>
            </a:r>
            <a:endParaRPr lang="en-US" sz="1450" dirty="0"/>
          </a:p>
        </p:txBody>
      </p:sp>
      <p:sp>
        <p:nvSpPr>
          <p:cNvPr id="13" name="Text 8"/>
          <p:cNvSpPr/>
          <p:nvPr/>
        </p:nvSpPr>
        <p:spPr>
          <a:xfrm>
            <a:off x="666512" y="6404372"/>
            <a:ext cx="190381" cy="238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4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12" y="6686074"/>
            <a:ext cx="6553438" cy="2286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66512" y="6845856"/>
            <a:ext cx="2600206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Emotional Processing</a:t>
            </a:r>
            <a:endParaRPr lang="en-US" sz="1850" dirty="0"/>
          </a:p>
        </p:txBody>
      </p:sp>
      <p:sp>
        <p:nvSpPr>
          <p:cNvPr id="16" name="Text 10"/>
          <p:cNvSpPr/>
          <p:nvPr/>
        </p:nvSpPr>
        <p:spPr>
          <a:xfrm>
            <a:off x="666512" y="7257455"/>
            <a:ext cx="6553438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Peak emotions are consciously observed and processed</a:t>
            </a:r>
            <a:endParaRPr lang="en-US" sz="1450" dirty="0"/>
          </a:p>
        </p:txBody>
      </p:sp>
      <p:sp>
        <p:nvSpPr>
          <p:cNvPr id="17" name="Text 11"/>
          <p:cNvSpPr/>
          <p:nvPr/>
        </p:nvSpPr>
        <p:spPr>
          <a:xfrm>
            <a:off x="7410331" y="6404372"/>
            <a:ext cx="190381" cy="238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450" dirty="0"/>
          </a:p>
        </p:txBody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331" y="6686074"/>
            <a:ext cx="6553557" cy="2286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7410331" y="6845856"/>
            <a:ext cx="3559850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Breakthrough Transformation</a:t>
            </a:r>
            <a:endParaRPr lang="en-US" sz="1850" dirty="0"/>
          </a:p>
        </p:txBody>
      </p:sp>
      <p:sp>
        <p:nvSpPr>
          <p:cNvPr id="20" name="Text 13"/>
          <p:cNvSpPr/>
          <p:nvPr/>
        </p:nvSpPr>
        <p:spPr>
          <a:xfrm>
            <a:off x="7410331" y="7257455"/>
            <a:ext cx="6553557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Mental system shifts into a virtuous cycle of growth and performance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0771" y="457557"/>
            <a:ext cx="4906447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Proven Results: Campus Study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50771" y="1168956"/>
            <a:ext cx="8111609" cy="412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 on-campus study involving fifteen engineering students demonstrated transformative outcomes that validate our approach to mental wellness.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3714393" y="2563058"/>
            <a:ext cx="1584127" cy="321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59.37%</a:t>
            </a:r>
            <a:endParaRPr lang="en-US" sz="25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0562" y="1758077"/>
            <a:ext cx="1931908" cy="193190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701534" y="3850838"/>
            <a:ext cx="1609963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Stress Reduction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450771" y="4180761"/>
            <a:ext cx="8111609" cy="206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Substantial decrease in reported stress levels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3714393" y="5481518"/>
            <a:ext cx="1584127" cy="321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15.84%</a:t>
            </a:r>
            <a:endParaRPr lang="en-US" sz="25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562" y="4676537"/>
            <a:ext cx="1931908" cy="193190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464481" y="6769298"/>
            <a:ext cx="2084189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Heart Coherence Increase</a:t>
            </a:r>
            <a:endParaRPr lang="en-US" sz="1250" dirty="0"/>
          </a:p>
        </p:txBody>
      </p:sp>
      <p:sp>
        <p:nvSpPr>
          <p:cNvPr id="11" name="Text 7"/>
          <p:cNvSpPr/>
          <p:nvPr/>
        </p:nvSpPr>
        <p:spPr>
          <a:xfrm>
            <a:off x="450771" y="7099221"/>
            <a:ext cx="8111609" cy="206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Measurable improvement in cardiovascular harmony</a:t>
            </a:r>
            <a:endParaRPr lang="en-US" sz="1000" dirty="0"/>
          </a:p>
        </p:txBody>
      </p:sp>
      <p:sp>
        <p:nvSpPr>
          <p:cNvPr id="12" name="Text 8"/>
          <p:cNvSpPr/>
          <p:nvPr/>
        </p:nvSpPr>
        <p:spPr>
          <a:xfrm>
            <a:off x="450771" y="7450098"/>
            <a:ext cx="8111609" cy="206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These results show the power of AI-driven, personalized mindfulness in creating lasting mental wellness improvements.</a:t>
            </a:r>
            <a:endParaRPr lang="en-US" sz="10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087" y="1197888"/>
            <a:ext cx="5303044" cy="362831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884087" y="4970978"/>
            <a:ext cx="5303044" cy="206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SDNN increased by 40.63 % indicating enhanced physiological relaxation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4502" y="610314"/>
            <a:ext cx="7594997" cy="1383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Advanced Heart Rate Variability Monitoring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74502" y="2325172"/>
            <a:ext cx="7594997" cy="106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Heart Rate Variability (HRV) is the gold standard for measuring mental and emotional balance. Neuroheart AI continuously monitors and processes HRV from smartwatch pulse data, revealing subtle shifts with precision.</a:t>
            </a:r>
            <a:endParaRPr lang="en-US" sz="17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02" y="3636288"/>
            <a:ext cx="1106448" cy="132766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02168" y="3857506"/>
            <a:ext cx="3212783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Continuous Monitoring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2102168" y="4335899"/>
            <a:ext cx="6267331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Real-time HRV data from wearable devices</a:t>
            </a:r>
            <a:endParaRPr lang="en-US" sz="17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02" y="4963954"/>
            <a:ext cx="1106448" cy="132766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02168" y="5185172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Intelligent Analysis</a:t>
            </a:r>
            <a:endParaRPr lang="en-US" sz="2150" dirty="0"/>
          </a:p>
        </p:txBody>
      </p:sp>
      <p:sp>
        <p:nvSpPr>
          <p:cNvPr id="10" name="Text 5"/>
          <p:cNvSpPr/>
          <p:nvPr/>
        </p:nvSpPr>
        <p:spPr>
          <a:xfrm>
            <a:off x="2102168" y="5663565"/>
            <a:ext cx="6267331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Chat interactions, mood detection, and emotional trends</a:t>
            </a:r>
            <a:endParaRPr lang="en-US" sz="17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02" y="6291620"/>
            <a:ext cx="1106448" cy="132766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102168" y="6512838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Actionable Insights</a:t>
            </a:r>
            <a:endParaRPr lang="en-US" sz="2150" dirty="0"/>
          </a:p>
        </p:txBody>
      </p:sp>
      <p:sp>
        <p:nvSpPr>
          <p:cNvPr id="13" name="Text 7"/>
          <p:cNvSpPr/>
          <p:nvPr/>
        </p:nvSpPr>
        <p:spPr>
          <a:xfrm>
            <a:off x="2102168" y="6991231"/>
            <a:ext cx="6267331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Research-backed algorithms generate personalized practices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2702" y="520660"/>
            <a:ext cx="8115300" cy="591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 Neuroheart AI for Enterprises</a:t>
            </a:r>
            <a:endParaRPr lang="en-US" sz="3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2702" y="1491139"/>
            <a:ext cx="568047" cy="5680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2702" y="2295882"/>
            <a:ext cx="2855119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Personalized &amp; Adaptive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62702" y="2705338"/>
            <a:ext cx="6534150" cy="606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GPT-5 powered technology responds to real-time mental states, not static recordings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548" y="1491139"/>
            <a:ext cx="568047" cy="5680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3548" y="2295882"/>
            <a:ext cx="2367082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Evidence-Based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7433548" y="2705338"/>
            <a:ext cx="6534150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Built on research-backed HRV analysis and proven mindfulness methodologies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02" y="3690104"/>
            <a:ext cx="568047" cy="5680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62702" y="4494848"/>
            <a:ext cx="2951798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High Performance Focus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662702" y="4904303"/>
            <a:ext cx="6534150" cy="606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Shifts employees from breakdown to breakthrough states for sustainable productivity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3548" y="3690104"/>
            <a:ext cx="568047" cy="56804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3548" y="4494848"/>
            <a:ext cx="2495431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Seamless Integration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7433548" y="4904303"/>
            <a:ext cx="6534150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Works with existing smartwatch technology your employees already use</a:t>
            </a:r>
            <a:endParaRPr lang="en-US" sz="14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2702" y="5889069"/>
            <a:ext cx="568047" cy="56804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62702" y="6693813"/>
            <a:ext cx="2367082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Measurable Impact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662702" y="7103269"/>
            <a:ext cx="6534150" cy="606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Track stress reduction and mental wellness improvements across your workforce</a:t>
            </a:r>
            <a:endParaRPr lang="en-US" sz="145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33548" y="5889069"/>
            <a:ext cx="568047" cy="568047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433548" y="6693813"/>
            <a:ext cx="2367082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Always Available</a:t>
            </a:r>
            <a:endParaRPr lang="en-US" sz="1850" dirty="0"/>
          </a:p>
        </p:txBody>
      </p:sp>
      <p:sp>
        <p:nvSpPr>
          <p:cNvPr id="20" name="Text 12"/>
          <p:cNvSpPr/>
          <p:nvPr/>
        </p:nvSpPr>
        <p:spPr>
          <a:xfrm>
            <a:off x="7433548" y="7103269"/>
            <a:ext cx="6534150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On-demand support whenever employees need mental wellness guidance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2025-10-17T20:23:57Z</dcterms:created>
  <dcterms:modified xsi:type="dcterms:W3CDTF">2025-10-17T20:23:57Z</dcterms:modified>
</cp:coreProperties>
</file>